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8"/>
  </p:handoutMasterIdLst>
  <p:sldIdLst>
    <p:sldId id="256" r:id="rId3"/>
    <p:sldId id="263" r:id="rId5"/>
    <p:sldId id="284" r:id="rId6"/>
    <p:sldId id="307" r:id="rId7"/>
    <p:sldId id="308" r:id="rId8"/>
    <p:sldId id="288" r:id="rId9"/>
    <p:sldId id="296" r:id="rId10"/>
    <p:sldId id="316" r:id="rId11"/>
    <p:sldId id="317" r:id="rId12"/>
    <p:sldId id="509" r:id="rId13"/>
    <p:sldId id="366" r:id="rId14"/>
    <p:sldId id="465" r:id="rId15"/>
    <p:sldId id="466" r:id="rId16"/>
    <p:sldId id="424" r:id="rId17"/>
    <p:sldId id="425" r:id="rId18"/>
    <p:sldId id="467" r:id="rId19"/>
    <p:sldId id="468" r:id="rId20"/>
    <p:sldId id="470" r:id="rId21"/>
    <p:sldId id="469" r:id="rId22"/>
    <p:sldId id="471" r:id="rId23"/>
    <p:sldId id="472" r:id="rId24"/>
    <p:sldId id="473" r:id="rId25"/>
    <p:sldId id="474" r:id="rId26"/>
    <p:sldId id="369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4" r:id="rId36"/>
    <p:sldId id="485" r:id="rId37"/>
    <p:sldId id="370" r:id="rId38"/>
    <p:sldId id="334" r:id="rId39"/>
    <p:sldId id="327" r:id="rId40"/>
    <p:sldId id="328" r:id="rId41"/>
    <p:sldId id="365" r:id="rId42"/>
    <p:sldId id="383" r:id="rId43"/>
    <p:sldId id="384" r:id="rId44"/>
    <p:sldId id="335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52" r:id="rId53"/>
    <p:sldId id="353" r:id="rId54"/>
    <p:sldId id="354" r:id="rId55"/>
    <p:sldId id="362" r:id="rId56"/>
    <p:sldId id="297" r:id="rId57"/>
  </p:sldIdLst>
  <p:sldSz cx="9144000" cy="6858000" type="screen4x3"/>
  <p:notesSz cx="6858000" cy="9144000"/>
  <p:embeddedFontLst>
    <p:embeddedFont>
      <p:font typeface="Tahoma" panose="020B0604030504040204" pitchFamily="34" charset="0"/>
      <p:regular r:id="rId62"/>
      <p:bold r:id="rId63"/>
    </p:embeddedFont>
    <p:embeddedFont>
      <p:font typeface="TH SarabunPSK" panose="020B0500040200020003" pitchFamily="34" charset="-34"/>
      <p:regular r:id="rId64"/>
      <p:bold r:id="rId65"/>
      <p:italic r:id="rId66"/>
      <p:boldItalic r:id="rId67"/>
    </p:embeddedFont>
    <p:embeddedFont>
      <p:font typeface="TH Sarabun New" panose="020B0500040200020003" pitchFamily="34" charset="-34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rdiaUPC" panose="020B0304020202020204" pitchFamily="34" charset="-34"/>
      <p:regular r:id="rId76"/>
      <p:bold r:id="rId77"/>
      <p:italic r:id="rId78"/>
      <p:boldItalic r:id="rId79"/>
    </p:embeddedFont>
    <p:embeddedFont>
      <p:font typeface="TH SarabunPSK" panose="020B0500040200020003" charset="0"/>
      <p:regular r:id="rId80"/>
      <p:bold r:id="rId81"/>
      <p:italic r:id="rId82"/>
      <p:boldItalic r:id="rId83"/>
    </p:embeddedFont>
    <p:embeddedFont>
      <p:font typeface="Cordia New" panose="020B0304020202020204" charset="0"/>
      <p:regular r:id="rId84"/>
      <p:bold r:id="rId85"/>
      <p:italic r:id="rId86"/>
      <p:boldItalic r:id="rId87"/>
    </p:embeddedFont>
    <p:embeddedFont>
      <p:font typeface="Cordia New" panose="020B0304020202020204" pitchFamily="34" charset="-34"/>
      <p:regular r:id="rId88"/>
      <p:bold r:id="rId89"/>
      <p:italic r:id="rId90"/>
      <p:boldItalic r:id="rId91"/>
    </p:embeddedFont>
    <p:embeddedFont>
      <p:font typeface="Angsana New" panose="0202060305040502030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307"/>
            <p14:sldId id="308"/>
            <p14:sldId id="288"/>
            <p14:sldId id="296"/>
            <p14:sldId id="465"/>
            <p14:sldId id="466"/>
            <p14:sldId id="424"/>
            <p14:sldId id="425"/>
            <p14:sldId id="467"/>
            <p14:sldId id="468"/>
            <p14:sldId id="469"/>
            <p14:sldId id="471"/>
            <p14:sldId id="472"/>
            <p14:sldId id="473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370"/>
            <p14:sldId id="334"/>
            <p14:sldId id="327"/>
            <p14:sldId id="328"/>
            <p14:sldId id="365"/>
            <p14:sldId id="383"/>
            <p14:sldId id="384"/>
            <p14:sldId id="335"/>
            <p14:sldId id="373"/>
            <p14:sldId id="374"/>
            <p14:sldId id="375"/>
            <p14:sldId id="376"/>
            <p14:sldId id="377"/>
            <p14:sldId id="378"/>
            <p14:sldId id="379"/>
            <p14:sldId id="352"/>
            <p14:sldId id="353"/>
            <p14:sldId id="354"/>
            <p14:sldId id="362"/>
            <p14:sldId id="297"/>
            <p14:sldId id="316"/>
            <p14:sldId id="317"/>
            <p14:sldId id="509"/>
            <p14:sldId id="366"/>
            <p14:sldId id="470"/>
            <p14:sldId id="4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9420" autoAdjust="0"/>
  </p:normalViewPr>
  <p:slideViewPr>
    <p:cSldViewPr>
      <p:cViewPr varScale="1">
        <p:scale>
          <a:sx n="72" d="100"/>
          <a:sy n="72" d="100"/>
        </p:scale>
        <p:origin x="1350" y="78"/>
      </p:cViewPr>
      <p:guideLst>
        <p:guide orient="horz" pos="21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font" Target="fonts/font34.fntdata"/><Relationship Id="rId94" Type="http://schemas.openxmlformats.org/officeDocument/2006/relationships/font" Target="fonts/font33.fntdata"/><Relationship Id="rId93" Type="http://schemas.openxmlformats.org/officeDocument/2006/relationships/font" Target="fonts/font32.fntdata"/><Relationship Id="rId92" Type="http://schemas.openxmlformats.org/officeDocument/2006/relationships/font" Target="fonts/font31.fntdata"/><Relationship Id="rId91" Type="http://schemas.openxmlformats.org/officeDocument/2006/relationships/font" Target="fonts/font30.fntdata"/><Relationship Id="rId90" Type="http://schemas.openxmlformats.org/officeDocument/2006/relationships/font" Target="fonts/font29.fntdata"/><Relationship Id="rId9" Type="http://schemas.openxmlformats.org/officeDocument/2006/relationships/slide" Target="slides/slide6.xml"/><Relationship Id="rId89" Type="http://schemas.openxmlformats.org/officeDocument/2006/relationships/font" Target="fonts/font28.fntdata"/><Relationship Id="rId88" Type="http://schemas.openxmlformats.org/officeDocument/2006/relationships/font" Target="fonts/font27.fntdata"/><Relationship Id="rId87" Type="http://schemas.openxmlformats.org/officeDocument/2006/relationships/font" Target="fonts/font26.fntdata"/><Relationship Id="rId86" Type="http://schemas.openxmlformats.org/officeDocument/2006/relationships/font" Target="fonts/font25.fntdata"/><Relationship Id="rId85" Type="http://schemas.openxmlformats.org/officeDocument/2006/relationships/font" Target="fonts/font24.fntdata"/><Relationship Id="rId84" Type="http://schemas.openxmlformats.org/officeDocument/2006/relationships/font" Target="fonts/font23.fntdata"/><Relationship Id="rId83" Type="http://schemas.openxmlformats.org/officeDocument/2006/relationships/font" Target="fonts/font22.fntdata"/><Relationship Id="rId82" Type="http://schemas.openxmlformats.org/officeDocument/2006/relationships/font" Target="fonts/font21.fntdata"/><Relationship Id="rId81" Type="http://schemas.openxmlformats.org/officeDocument/2006/relationships/font" Target="fonts/font20.fntdata"/><Relationship Id="rId80" Type="http://schemas.openxmlformats.org/officeDocument/2006/relationships/font" Target="fonts/font19.fntdata"/><Relationship Id="rId8" Type="http://schemas.openxmlformats.org/officeDocument/2006/relationships/slide" Target="slides/slide5.xml"/><Relationship Id="rId79" Type="http://schemas.openxmlformats.org/officeDocument/2006/relationships/font" Target="fonts/font18.fntdata"/><Relationship Id="rId78" Type="http://schemas.openxmlformats.org/officeDocument/2006/relationships/font" Target="fonts/font17.fntdata"/><Relationship Id="rId77" Type="http://schemas.openxmlformats.org/officeDocument/2006/relationships/font" Target="fonts/font16.fntdata"/><Relationship Id="rId76" Type="http://schemas.openxmlformats.org/officeDocument/2006/relationships/font" Target="fonts/font15.fntdata"/><Relationship Id="rId75" Type="http://schemas.openxmlformats.org/officeDocument/2006/relationships/font" Target="fonts/font14.fntdata"/><Relationship Id="rId74" Type="http://schemas.openxmlformats.org/officeDocument/2006/relationships/font" Target="fonts/font13.fntdata"/><Relationship Id="rId73" Type="http://schemas.openxmlformats.org/officeDocument/2006/relationships/font" Target="fonts/font12.fntdata"/><Relationship Id="rId72" Type="http://schemas.openxmlformats.org/officeDocument/2006/relationships/font" Target="fonts/font11.fntdata"/><Relationship Id="rId71" Type="http://schemas.openxmlformats.org/officeDocument/2006/relationships/font" Target="fonts/font10.fntdata"/><Relationship Id="rId70" Type="http://schemas.openxmlformats.org/officeDocument/2006/relationships/font" Target="fonts/font9.fntdata"/><Relationship Id="rId7" Type="http://schemas.openxmlformats.org/officeDocument/2006/relationships/slide" Target="slides/slide4.xml"/><Relationship Id="rId69" Type="http://schemas.openxmlformats.org/officeDocument/2006/relationships/font" Target="fonts/font8.fntdata"/><Relationship Id="rId68" Type="http://schemas.openxmlformats.org/officeDocument/2006/relationships/font" Target="fonts/font7.fntdata"/><Relationship Id="rId67" Type="http://schemas.openxmlformats.org/officeDocument/2006/relationships/font" Target="fonts/font6.fntdata"/><Relationship Id="rId66" Type="http://schemas.openxmlformats.org/officeDocument/2006/relationships/font" Target="fonts/font5.fntdata"/><Relationship Id="rId65" Type="http://schemas.openxmlformats.org/officeDocument/2006/relationships/font" Target="fonts/font4.fntdata"/><Relationship Id="rId64" Type="http://schemas.openxmlformats.org/officeDocument/2006/relationships/font" Target="fonts/font3.fntdata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20.png"/><Relationship Id="rId7" Type="http://schemas.openxmlformats.org/officeDocument/2006/relationships/image" Target="../media/image19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7.wmf"/><Relationship Id="rId20" Type="http://schemas.openxmlformats.org/officeDocument/2006/relationships/vmlDrawing" Target="../drawings/vmlDrawing2.vml"/><Relationship Id="rId2" Type="http://schemas.openxmlformats.org/officeDocument/2006/relationships/oleObject" Target="../embeddings/oleObject4.bin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25.w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24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21.wmf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1" Type="http://schemas.openxmlformats.org/officeDocument/2006/relationships/oleObject" Target="../embeddings/oleObject18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1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6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570" y="3224530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สูตรการคำนวณหา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ค่าสัมประสิทธิ์สหสัมพันธุ์ ( </a:t>
            </a: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 )</a:t>
            </a:r>
            <a:endParaRPr lang="en-US" altLang="th-TH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" y="782955"/>
            <a:ext cx="662559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สูตรการคำนวณหาค่าสัมประสิทธิ์สหสัมพันธุ์ ( Correlation )</a:t>
            </a:r>
            <a:endParaRPr lang="th-TH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83995" y="4464050"/>
            <a:ext cx="2341880" cy="644525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541905" y="3815080"/>
          <a:ext cx="792480" cy="28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711200" imgH="254000" progId="Equation.KSEE3">
                  <p:embed/>
                </p:oleObj>
              </mc:Choice>
              <mc:Fallback>
                <p:oleObj name="" r:id="rId2" imgW="711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1905" y="3815080"/>
                        <a:ext cx="792480" cy="28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05200" y="3800316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723900" imgH="254000" progId="Equation.KSEE3">
                  <p:embed/>
                </p:oleObj>
              </mc:Choice>
              <mc:Fallback>
                <p:oleObj name="" r:id="rId4" imgW="723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5200" y="3800316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11981" y="3814921"/>
          <a:ext cx="977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977900" imgH="254000" progId="Equation.KSEE3">
                  <p:embed/>
                </p:oleObj>
              </mc:Choice>
              <mc:Fallback>
                <p:oleObj name="" r:id="rId6" imgW="977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1981" y="3814921"/>
                        <a:ext cx="977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80" y="1210310"/>
            <a:ext cx="5337810" cy="2014220"/>
          </a:xfrm>
          <a:prstGeom prst="rect">
            <a:avLst/>
          </a:prstGeom>
        </p:spPr>
      </p:pic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13400" y="3800317"/>
          <a:ext cx="939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939800" imgH="279400" progId="Equation.KSEE3">
                  <p:embed/>
                </p:oleObj>
              </mc:Choice>
              <mc:Fallback>
                <p:oleObj name="" r:id="rId9" imgW="9398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3400" y="3800317"/>
                        <a:ext cx="939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30035" y="3800316"/>
          <a:ext cx="977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1" imgW="977900" imgH="279400" progId="Equation.KSEE3">
                  <p:embed/>
                </p:oleObj>
              </mc:Choice>
              <mc:Fallback>
                <p:oleObj name="" r:id="rId11" imgW="9779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0035" y="3800316"/>
                        <a:ext cx="977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76730" y="3841115"/>
          <a:ext cx="396240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3" imgW="355600" imgH="177165" progId="Equation.KSEE3">
                  <p:embed/>
                </p:oleObj>
              </mc:Choice>
              <mc:Fallback>
                <p:oleObj name="" r:id="rId13" imgW="3556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76730" y="3841115"/>
                        <a:ext cx="396240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5430" y="4537393"/>
          <a:ext cx="31280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5" imgW="2806700" imgH="444500" progId="Equation.KSEE3">
                  <p:embed/>
                </p:oleObj>
              </mc:Choice>
              <mc:Fallback>
                <p:oleObj name="" r:id="rId15" imgW="2806700" imgH="4445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75430" y="4537393"/>
                        <a:ext cx="31280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5113" y="5447030"/>
          <a:ext cx="765175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7" imgW="685800" imgH="177165" progId="Equation.KSEE3">
                  <p:embed/>
                </p:oleObj>
              </mc:Choice>
              <mc:Fallback>
                <p:oleObj name="" r:id="rId17" imgW="6858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75113" y="5447030"/>
                        <a:ext cx="765175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3801110" y="274955"/>
          <a:ext cx="2820035" cy="682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503680" imgH="4362450" progId="Visio.Drawing.15">
                  <p:embed/>
                </p:oleObj>
              </mc:Choice>
              <mc:Fallback>
                <p:oleObj name="" r:id="rId1" imgW="1503680" imgH="4362450" progId="Visio.Drawing.15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1110" y="274955"/>
                        <a:ext cx="2820035" cy="682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idx="1"/>
          </p:nvPr>
        </p:nvGraphicFramePr>
        <p:xfrm>
          <a:off x="3524250" y="1042035"/>
          <a:ext cx="2663825" cy="506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773555" imgH="3371215" progId="Visio.Drawing.15">
                  <p:embed/>
                </p:oleObj>
              </mc:Choice>
              <mc:Fallback>
                <p:oleObj name="" r:id="rId1" imgW="1773555" imgH="3371215" progId="Visio.Drawing.15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250" y="1042035"/>
                        <a:ext cx="2663825" cy="506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16" name="Content Placeholder 15"/>
          <p:cNvGraphicFramePr/>
          <p:nvPr>
            <p:ph idx="1"/>
          </p:nvPr>
        </p:nvGraphicFramePr>
        <p:xfrm>
          <a:off x="3766820" y="1031875"/>
          <a:ext cx="2273935" cy="505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2252980" imgH="5745480" progId="Visio.Drawing.15">
                  <p:embed/>
                </p:oleObj>
              </mc:Choice>
              <mc:Fallback>
                <p:oleObj name="" r:id="rId1" imgW="2252980" imgH="5745480" progId="Visio.Drawing.15">
                  <p:embed/>
                  <p:pic>
                    <p:nvPicPr>
                      <p:cNvPr id="0" name="Picture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66820" y="1031875"/>
                        <a:ext cx="2273935" cy="505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2867025" y="222885"/>
          <a:ext cx="6215380" cy="649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88665" imgH="4814570" progId="Visio.Drawing.15">
                  <p:embed/>
                </p:oleObj>
              </mc:Choice>
              <mc:Fallback>
                <p:oleObj name="" r:id="rId1" imgW="3288665" imgH="481457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7025" y="222885"/>
                        <a:ext cx="6215380" cy="649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1897380" y="1073785"/>
          <a:ext cx="5320030" cy="559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66440" imgH="3723640" progId="Visio.Drawing.15">
                  <p:embed/>
                </p:oleObj>
              </mc:Choice>
              <mc:Fallback>
                <p:oleObj name="" r:id="rId1" imgW="3266440" imgH="372364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7380" y="1073785"/>
                        <a:ext cx="5320030" cy="5595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Main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9155" y="1600200"/>
            <a:ext cx="48844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correlat();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5275" y="1995805"/>
            <a:ext cx="601218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CloseOrder();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5145" y="1483995"/>
            <a:ext cx="3247390" cy="4942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BUY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5140" y="1320800"/>
            <a:ext cx="563372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264519" y="635635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687195" y="1028065"/>
            <a:ext cx="518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553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th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ชัยมงคล  รหัส 58523206022-8</a:t>
            </a:r>
            <a:endParaRPr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  แสนหลวง   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-272562" y="1535430"/>
            <a:ext cx="9340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91636" y="5053756"/>
            <a:ext cx="7011966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  คณะวิศวกรรมศาสตร์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 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SELL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8970" y="1494790"/>
            <a:ext cx="544449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7980" y="1600200"/>
            <a:ext cx="59067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LineNotify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773555"/>
            <a:ext cx="8629650" cy="2367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Call_LineNotify();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6600" y="1516380"/>
            <a:ext cx="7397750" cy="271843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4335" y="4572635"/>
            <a:ext cx="2075815" cy="152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70" y="4568825"/>
            <a:ext cx="1981200" cy="1516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" y="4573270"/>
            <a:ext cx="2045335" cy="15119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1. เปิดบัญชีเทรดกับโบรกเกอร์ ผ่านเว็บไซต์  https://www.exness.com/th/standard_accounts#mt5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0" name="รูปภาพ 3"/>
          <p:cNvPicPr>
            <a:picLocks noChangeAspect="1"/>
          </p:cNvPicPr>
          <p:nvPr>
            <p:ph idx="1"/>
          </p:nvPr>
        </p:nvPicPr>
        <p:blipFill>
          <a:blip r:embed="rId1"/>
          <a:srcRect r="15841" b="2881"/>
          <a:stretch>
            <a:fillRect/>
          </a:stretch>
        </p:blipFill>
        <p:spPr>
          <a:xfrm>
            <a:off x="1542415" y="1965325"/>
            <a:ext cx="5954395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2. เปิดใช้บริการ LINE Notify ผ่านเว็บไซต์  https://notify-bot.line.me/my/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58800" y="2023110"/>
            <a:ext cx="5113655" cy="187261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4000" y="4311650"/>
            <a:ext cx="5520055" cy="1967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"/>
          <p:cNvPicPr>
            <a:picLocks noChangeAspect="1"/>
          </p:cNvPicPr>
          <p:nvPr>
            <p:ph idx="1"/>
          </p:nvPr>
        </p:nvPicPr>
        <p:blipFill>
          <a:blip r:embed="rId1"/>
          <a:srcRect l="1827" t="4399" r="2838" b="3764"/>
          <a:stretch>
            <a:fillRect/>
          </a:stretch>
        </p:blipFill>
        <p:spPr>
          <a:xfrm>
            <a:off x="1976120" y="2106295"/>
            <a:ext cx="4672330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   4.  เมื่อ Login สำเร็จ จะขึ้น successful ใน Toolbox &gt; Journal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2"/>
          <p:cNvPicPr>
            <a:picLocks noChangeAspect="1"/>
          </p:cNvPicPr>
          <p:nvPr>
            <p:ph idx="1"/>
          </p:nvPr>
        </p:nvPicPr>
        <p:blipFill rotWithShape="1">
          <a:blip r:embed="rId1"/>
          <a:srcRect r="12948"/>
          <a:stretch>
            <a:fillRect/>
          </a:stretch>
        </p:blipFill>
        <p:spPr bwMode="auto">
          <a:xfrm>
            <a:off x="321310" y="2381885"/>
            <a:ext cx="8610600" cy="20935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5. ทำการเพิ่ม Expert Advisors ใน Chart EURUSD Timeframes H4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1475" y="2079625"/>
            <a:ext cx="585978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6. ตั้งค่า Expert Advisors Tab Common ติ้กถูกทั้งหมด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1428" t="2186" r="2964" b="2197"/>
          <a:stretch>
            <a:fillRect/>
          </a:stretch>
        </p:blipFill>
        <p:spPr bwMode="auto">
          <a:xfrm>
            <a:off x="1759585" y="2228215"/>
            <a:ext cx="5623560" cy="32689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7868" y="49714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16068" y="1640145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  <a:endParaRPr lang="th-TH" sz="3200" dirty="0"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7. ตั้งค่า Expert Advisors Tab Inputs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0"/>
          <p:cNvPicPr>
            <a:picLocks noChangeAspect="1"/>
          </p:cNvPicPr>
          <p:nvPr>
            <p:ph idx="1"/>
          </p:nvPr>
        </p:nvPicPr>
        <p:blipFill>
          <a:blip r:embed="rId1"/>
          <a:srcRect t="1515" r="1730"/>
          <a:stretch>
            <a:fillRect/>
          </a:stretch>
        </p:blipFill>
        <p:spPr>
          <a:xfrm>
            <a:off x="2013585" y="1781175"/>
            <a:ext cx="501269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8. ตั้งค่า การอนุญาต API Line Notify ที่ Menu &gt; Tools &gt; Options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1" name="รูปภาพ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0485" y="2066925"/>
            <a:ext cx="6243320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2" name="รูปภาพ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2007235"/>
            <a:ext cx="5349240" cy="35928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10. คลิ๊ก ตรงช่อง Auto Trading ให้ขึ้นเป็นสีเขียน เพื่อเปิดทำกานเทรดแบบอัตโนมัติ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0200" y="1730375"/>
            <a:ext cx="5806440" cy="16230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4470" y="38690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676525" y="5988050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Enable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5" name="รูปภาพ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4005580"/>
            <a:ext cx="5943600" cy="1786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60015" y="35007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th-TH" dirty="0"/>
              <a:t>การทดลอง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24384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1 300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pixel RGB, Preprocess, Gray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32x32 pixel RGB, Preprocess, Gray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4473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5.3 การทดสอบรูปภาพขนาด 28</a:t>
            </a:r>
            <a:r>
              <a:rPr kumimoji="0" lang="en-US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kumimoji="0" lang="en-US" altLang="th-TH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" y="12649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27.44%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703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1093"/>
                <a:gridCol w="984260"/>
                <a:gridCol w="824606"/>
                <a:gridCol w="1056681"/>
                <a:gridCol w="8229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34.53%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339852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5.4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lang="th-TH" altLang="th-TH" sz="2000" b="1" dirty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lang="th-TH" altLang="th-TH" sz="2000" b="1" dirty="0">
              <a:solidFill>
                <a:srgbClr val="00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99060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28.52%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8580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5.5 การทดสอบรูปภาพขนาด 28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219200" y="2619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322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9718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pic>
        <p:nvPicPr>
          <p:cNvPr id="5" name="Picture 32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758309"/>
            <a:ext cx="52673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" y="3212068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28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การแปลงภาพ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ภาพระดับเทาชุดที่</a:t>
            </a:r>
            <a:r>
              <a:rPr kumimoji="0" lang="th-TH" altLang="th-TH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3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814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010275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แบบการแปลงภาพระดับเทาชุดที่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289560" y="5098415"/>
            <a:ext cx="4177665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24396" y="5145663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2 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นักลงทุนต้องใช้เวลาเฝ้าหน้าจอ ในการเทรด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ชื่อเรื่อง 1"/>
          <p:cNvSpPr txBox="1"/>
          <p:nvPr/>
        </p:nvSpPr>
        <p:spPr>
          <a:xfrm>
            <a:off x="260250" y="7888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289560" y="212979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6457" r="16561" b="7442"/>
          <a:stretch>
            <a:fillRect/>
          </a:stretch>
        </p:blipFill>
        <p:spPr>
          <a:xfrm>
            <a:off x="4580890" y="2129790"/>
            <a:ext cx="3985260" cy="2804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066800"/>
          <a:ext cx="8229600" cy="216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743712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16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05200"/>
            <a:ext cx="52768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08861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กราฟภาพรวมผลการทดสอบของภาพ 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3775" y="957072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66.00%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61.00%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09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80962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28</a:t>
            </a:r>
            <a:r>
              <a:rPr lang="en-US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</a:t>
            </a: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 1</a:t>
            </a:r>
            <a:endParaRPr lang="en-US" altLang="th-TH" sz="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3599688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32766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857536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สรุปผลการทดลองขนาดรูปภาพ 28*28 และ 32*32 มีผลต่อความถูกต้องภาพรวมโดยเฉลี่ย 0.4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	โมเดล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GoogleNet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ResNet110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เมื่อทำกระบวนการลดความผิดเพี้ยนจะทำให้ความถูกต้องลดลง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โมเดลอื่นๆ เมื่อทำกระบวนการลดความผิดเพี้ยนจะทำให้ความถูกต้องมากขึ้น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4572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2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ข้าง และกลับด้าน อย่างละ 128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รวมทั้งหมด 384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CNN, KNN, SVM, Tesseract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AutoML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Anyline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Line, Azure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, Vision ,Line 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2192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AutoML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68.75%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2547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6.1 ผลการทดสอบรูปภาพชุดที่ 2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4338" name="Picture 33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3528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63601" y="5787479"/>
            <a:ext cx="2816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12776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57.81%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51.56%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6.08%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6.2 ผลการทดสอบรูปภาพชุดที่ 2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3314" name="Picture 33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21735" y="5709136"/>
            <a:ext cx="31005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1430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54.69%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43.75%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059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6.3 ผลการทดสอบรูปภาพชุดที่ 2 กลับด้าน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7410" name="Picture 33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5286" y="5683986"/>
            <a:ext cx="31534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6.4 ผลการทดสอบแอปพลิเคชั่น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34096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571500" y="1153478"/>
          <a:ext cx="8001000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445000"/>
                <a:gridCol w="35560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r>
                        <a:rPr lang="en-US" sz="1600" baseline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6775" y="2986643"/>
            <a:ext cx="7410450" cy="335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1640" y="5954110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7366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6.5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4800" y="632460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342900" y="1130300"/>
          <a:ext cx="8343900" cy="17135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635500"/>
                <a:gridCol w="37084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10" name="รูปภาพ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5825" y="2918420"/>
            <a:ext cx="7372350" cy="3381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กลับด้าน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4597" y="6310322"/>
            <a:ext cx="81748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484598" y="1193403"/>
          <a:ext cx="8202202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71980"/>
                <a:gridCol w="3930222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85.16%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1062" y="2960132"/>
            <a:ext cx="7381875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382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สรุปผลการทดสอบของภาพชุดที่ 2 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304800" y="1207532"/>
          <a:ext cx="8534400" cy="383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472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แอป</a:t>
                      </a:r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/แบบจำลอง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ตรง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ด้านข้าง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กลับ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47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85.156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</a:tr>
              <a:tr h="25644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85.94%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59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45.31%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3359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</a:t>
                      </a:r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53.91%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LeNet5(RBF)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56.25%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1157605" y="4577080"/>
            <a:ext cx="2860040" cy="721995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3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 ไม่รู้จะเริ่มต้นการเทรดอย่างไร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444356" y="4618367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4 การล้างพอร์ต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8" name="ชื่อเรื่อง 1"/>
          <p:cNvSpPr txBox="1"/>
          <p:nvPr/>
        </p:nvSpPr>
        <p:spPr>
          <a:xfrm>
            <a:off x="4281" y="3874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ความเป็นมาของปัญหา(ต่อ)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2049780"/>
            <a:ext cx="3473450" cy="24187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655" y="2049780"/>
            <a:ext cx="3474085" cy="2418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118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 Flow Diagram 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ของโมบายเว็บ</a:t>
            </a:r>
            <a:r>
              <a:rPr lang="th-TH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81200" y="20385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0" y="526857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แสดงการทำงานของ </a:t>
            </a:r>
            <a:r>
              <a:rPr lang="en-US" dirty="0">
                <a:latin typeface="TH SarabunPSK" panose="020B0500040200020003" pitchFamily="34" charset="-34"/>
              </a:rPr>
              <a:t>DFD Level 0</a:t>
            </a:r>
            <a:endParaRPr lang="en-US" dirty="0">
              <a:effectLst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0" y="2049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38337" y="1981200"/>
          <a:ext cx="5267325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1" imgW="6529705" imgH="3975735" progId="Visio.Drawing.11">
                  <p:embed/>
                </p:oleObj>
              </mc:Choice>
              <mc:Fallback>
                <p:oleObj name="Visio" r:id="rId1" imgW="6529705" imgH="3975735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7" y="1981200"/>
                        <a:ext cx="5267325" cy="321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483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7. การออกแบบและพัฒนาโมบายเว็บ</a:t>
            </a:r>
            <a:r>
              <a:rPr lang="th-TH" sz="2800" b="1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-119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381000"/>
          <a:ext cx="527685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1" imgW="7099300" imgH="10172700" progId="Visio.Drawing.11">
                  <p:embed/>
                </p:oleObj>
              </mc:Choice>
              <mc:Fallback>
                <p:oleObj name="Visio" r:id="rId1" imgW="7099300" imgH="10172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381000"/>
                        <a:ext cx="5276850" cy="580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1722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แสดงการทำงานของคอนเท็กซ์ไดอะแกรม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Level 0</a:t>
            </a:r>
            <a:endParaRPr lang="th-T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26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514350"/>
          <a:ext cx="52768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1" imgW="8470900" imgH="7505700" progId="Visio.Drawing.11">
                  <p:embed/>
                </p:oleObj>
              </mc:Choice>
              <mc:Fallback>
                <p:oleObj name="Visio" r:id="rId1" imgW="8470900" imgH="7505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514350"/>
                        <a:ext cx="5276850" cy="466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425" y="522792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แสดงการทำงานการไหลของข้อมูลระดับที่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1</a:t>
            </a:r>
            <a:endParaRPr lang="th-T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38103"/>
            <a:ext cx="914400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th-TH" sz="3600" b="1" dirty="0">
                <a:cs typeface="TH SarabunPSK" panose="020B0500040200020003" pitchFamily="34" charset="-34"/>
              </a:rPr>
              <a:t>8. สรุปผลตามขอบเขต</a:t>
            </a:r>
            <a:endParaRPr lang="th-TH" sz="3600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en-US" sz="2000" dirty="0"/>
          </a:p>
          <a:p>
            <a:pPr indent="457200" algn="thaiDist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หลังจากทางคณะผู้จัดทำชุดภาพข้อมูลสำหรับการอ่านค่าจากภาพมิเตอร์น้ำโดยการเรียนรู้ของเครื่อง และทำการทดสอบประสิทธิภาพ ตามขอบเขตที่ได้กำหนดไว้ได้ผลสรุปการทดลอง คือ</a:t>
            </a:r>
            <a:endParaRPr lang="en-US" dirty="0"/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8.1 สร้าง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Dataset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ภาพตัวเลขของมาตรวัดน้ำจำนวน 1500 ภาพ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(0-9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อย่างละ 150 ภาพ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Training, 200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Validation, 300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Testing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สร้างแบบจำลองใช้ในการจดจำตัวเลขของมาตรวัดน้ำ โดยใช้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CNN,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KNN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และ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SVM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8.3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ทำการเปรียบเทียบความถูกต้องของแบบจำลองในข้อ 2 กับ แอพพลิเคชั่น 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Anyline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ระบบ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AutoML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และ โปรแกรม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Tesseract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8.4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จัดทำ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Mobile Web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เพื่อทดสอบ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ในข้อ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อย่างน้อย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00 ภาพ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8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.5 สามารถบันทึกรูปภาพใหม่เข้าไปยังฐานข้อมูลได้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8.6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มีความถูกต้องในการอ่านมาตรวัดน้ำที่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80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เปอร์เซ็นต์ขึ้นไป สรุป ไม่ได้ตามขอบเขต เนื่องจาก ชุดภาพข้อมูลอาจยังไม่มากพอ และพบปัญหาตัวเลข 6 และ 9 เมื่อทำการกลับด้านมีลักษณะเหมือนกันแบบจำลองจึงไม่สามารถแยกได้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8.7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ใช้ภาพของมาตรวัดน้ำยี่ห้อ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SANWA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ในการทดสอบประสิทธิภาพระบบ สรุป ได้ตามขอบเขต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2644170"/>
            <a:ext cx="6019800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9600" b="1" dirty="0">
                <a:solidFill>
                  <a:schemeClr val="bg2">
                    <a:lumMod val="25000"/>
                  </a:schemeClr>
                </a:solidFill>
              </a:rPr>
              <a:t>จบการนำเสนอ</a:t>
            </a:r>
            <a:endParaRPr lang="th-TH" sz="9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481734"/>
            <a:ext cx="8229600" cy="114300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2</a:t>
            </a: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 วัตถุประสงค์ของโครงงาน</a:t>
            </a:r>
            <a:endParaRPr lang="en-US" sz="20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1640205"/>
            <a:ext cx="8766175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ชื่อเรื่อง 1"/>
          <p:cNvSpPr txBox="1"/>
          <p:nvPr/>
        </p:nvSpPr>
        <p:spPr>
          <a:xfrm>
            <a:off x="0" y="762000"/>
            <a:ext cx="4648200" cy="573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6087718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  <a:endParaRPr lang="th-TH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19250" y="1762125"/>
            <a:ext cx="5253948" cy="4325928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72719" y="3460750"/>
            <a:ext cx="9144000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6915" y="880110"/>
            <a:ext cx="7618095" cy="2655570"/>
            <a:chOff x="1440" y="1464"/>
            <a:chExt cx="11997" cy="4182"/>
          </a:xfrm>
        </p:grpSpPr>
        <p:sp>
          <p:nvSpPr>
            <p:cNvPr id="25" name="Rectangle 24"/>
            <p:cNvSpPr/>
            <p:nvPr/>
          </p:nvSpPr>
          <p:spPr>
            <a:xfrm>
              <a:off x="1440" y="1464"/>
              <a:ext cx="4200" cy="5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Correlation </a:t>
              </a:r>
              <a:r>
                <a:rPr lang="th-TH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คือค่าอะไร?</a:t>
              </a:r>
              <a:endPara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สี่เหลี่ยมผืนผ้า 15"/>
            <p:cNvSpPr/>
            <p:nvPr/>
          </p:nvSpPr>
          <p:spPr>
            <a:xfrm>
              <a:off x="1946" y="2246"/>
              <a:ext cx="11491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“Correlation”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เป็นอีกค่าพื้นฐานที่มีความพิเศษ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และ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มีประโยชน์เป็นอย่างมากในการเทรด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เนื่องจาก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เป็นค่าที่สามารถบอก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“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ความสัมพันธ์ของข้อมูล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ความสัมพันธ์นี้จะสามารถนำไปสู่การทำนายข้อมูลในอนาคต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  <p:pic>
          <p:nvPicPr>
            <p:cNvPr id="20" name="รูปภาพ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" y="3262"/>
              <a:ext cx="4718" cy="2384"/>
            </a:xfrm>
            <a:prstGeom prst="rect">
              <a:avLst/>
            </a:prstGeom>
          </p:spPr>
        </p:pic>
      </p:grpSp>
      <p:sp>
        <p:nvSpPr>
          <p:cNvPr id="3" name="TextBox 5"/>
          <p:cNvSpPr txBox="1"/>
          <p:nvPr/>
        </p:nvSpPr>
        <p:spPr>
          <a:xfrm>
            <a:off x="3778885" y="5988050"/>
            <a:ext cx="524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https://www.babypips.com/learn/forex/what-is-currency-correlation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381000" y="3869690"/>
            <a:ext cx="739140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Positive correlation  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ความสัมพันธ์กันสูง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และข้อมูลเคลื่อนไหวไปในทิศทางเดียวกัน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10" name="สี่เหลี่ยมผืนผ้า 6"/>
          <p:cNvSpPr/>
          <p:nvPr/>
        </p:nvSpPr>
        <p:spPr>
          <a:xfrm>
            <a:off x="398145" y="4841240"/>
            <a:ext cx="8212455" cy="64516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Weak correlation </a:t>
            </a:r>
            <a:r>
              <a:rPr lang="th-TH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มีความสัมพันธ์กันต่ำ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หาความสัมพันธ์กันแทบจะไม่ได้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ค่า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 Correlation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ก็จะมีค่าเข้าใกล้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0 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11" name="สี่เหลี่ยมผืนผ้า 5"/>
          <p:cNvSpPr/>
          <p:nvPr/>
        </p:nvSpPr>
        <p:spPr>
          <a:xfrm>
            <a:off x="381000" y="4237990"/>
            <a:ext cx="7086600" cy="64516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</a:rPr>
              <a:t>Negative correlation 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ความสัมพันธ์กันสูง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และข้อมูลเคลื่อนไหวไปในทิศตรงกันข้ามกัน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565" y="2599055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รูปสูตรการคำนวณหา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ค่าสัมประสิทธิ์สหสัมพันธุ์ ( </a:t>
            </a: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 )</a:t>
            </a:r>
            <a:endParaRPr lang="en-US" altLang="th-TH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08355" y="3087370"/>
            <a:ext cx="739140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r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ค่าสัมประสิทธิ์สหสัมพันธุ์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32355" y="1487805"/>
            <a:ext cx="4038600" cy="1111250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838200" y="4213067"/>
          <a:ext cx="330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330200" imgH="254000" progId="Equation.KSEE3">
                  <p:embed/>
                </p:oleObj>
              </mc:Choice>
              <mc:Fallback>
                <p:oleObj name="" r:id="rId2" imgW="330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4213067"/>
                        <a:ext cx="330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7250" y="4573746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342900" imgH="254000" progId="Equation.KSEE3">
                  <p:embed/>
                </p:oleObj>
              </mc:Choice>
              <mc:Fallback>
                <p:oleObj name="" r:id="rId4" imgW="342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0" y="4573746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5818" y="4943951"/>
          <a:ext cx="40576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405765" imgH="254000" progId="Equation.KSEE3">
                  <p:embed/>
                </p:oleObj>
              </mc:Choice>
              <mc:Fallback>
                <p:oleObj name="" r:id="rId6" imgW="405765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5818" y="4943951"/>
                        <a:ext cx="405765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1300480" y="4886960"/>
            <a:ext cx="28390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ผลรวมของผลคูณระหว่าง ตัวแปรที่ 1 และ 2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300480" y="4573905"/>
            <a:ext cx="1495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ผลรวมของตัวแปรที่ 2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300480" y="4238625"/>
            <a:ext cx="1495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ผลรวมของตัวแปรที่ 1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857250" y="3455670"/>
            <a:ext cx="45072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x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 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ค่าผลรวมของข้อมูลที่วัดได้ จากตัวแปรที่ 1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y 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ค่าผลรวมของข้อมูลที่วัดได้ จากตัวแปรที่ 2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200" y="782955"/>
            <a:ext cx="662559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สูตรการคำนวณหาค่าสัมประสิทธิ์สหสัมพันธุ์ ( Correlation )</a:t>
            </a:r>
            <a:endParaRPr lang="th-TH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635760" y="5720080"/>
            <a:ext cx="7404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https://www.statisticshowto.datasciencecentral.com/probability-and-statistics/correlation-coefficient-formula/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10582</Words>
  <Application>WPS Presentation</Application>
  <PresentationFormat>On-screen Show (4:3)</PresentationFormat>
  <Paragraphs>1329</Paragraphs>
  <Slides>54</Slides>
  <Notes>2</Notes>
  <HiddenSlides>7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54</vt:i4>
      </vt:variant>
    </vt:vector>
  </HeadingPairs>
  <TitlesOfParts>
    <vt:vector size="91" baseType="lpstr">
      <vt:lpstr>Arial</vt:lpstr>
      <vt:lpstr>SimSun</vt:lpstr>
      <vt:lpstr>Wingdings</vt:lpstr>
      <vt:lpstr>Tahoma</vt:lpstr>
      <vt:lpstr>TH SarabunPSK</vt:lpstr>
      <vt:lpstr>Times New Roman</vt:lpstr>
      <vt:lpstr>TH Sarabun New</vt:lpstr>
      <vt:lpstr>Calibri</vt:lpstr>
      <vt:lpstr>CordiaUPC</vt:lpstr>
      <vt:lpstr>TH SarabunPSK</vt:lpstr>
      <vt:lpstr>Microsoft YaHei</vt:lpstr>
      <vt:lpstr>Arial Unicode MS</vt:lpstr>
      <vt:lpstr>Cordia New</vt:lpstr>
      <vt:lpstr>Sarabun</vt:lpstr>
      <vt:lpstr>Cordia New</vt:lpstr>
      <vt:lpstr>Angsana New</vt:lpstr>
      <vt:lpstr>TH Sarabun New</vt:lpstr>
      <vt:lpstr>Office Theme</vt:lpstr>
      <vt:lpstr>Equation.KSEE3</vt:lpstr>
      <vt:lpstr>Equation.KSEE3</vt:lpstr>
      <vt:lpstr>Equation.KSEE3</vt:lpstr>
      <vt:lpstr>Visio.Drawing.15</vt:lpstr>
      <vt:lpstr>Visio.Drawing.15</vt:lpstr>
      <vt:lpstr>Visio.Drawing.15</vt:lpstr>
      <vt:lpstr>Visio.Drawing.15</vt:lpstr>
      <vt:lpstr>Visio.Drawing.15</vt:lpstr>
      <vt:lpstr>Visio.Drawing.11</vt:lpstr>
      <vt:lpstr>Visio.Drawing.11</vt:lpstr>
      <vt:lpstr>Visio.Drawing.11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รายการนำเสนอ</vt:lpstr>
      <vt:lpstr>PowerPoint 演示文稿</vt:lpstr>
      <vt:lpstr>รูปที่ 3 ไม่รู้จะเริ่มต้นการเทรดอย่างไร</vt:lpstr>
      <vt:lpstr>   2.  วัตถุประสงค์ของโครงงาน</vt:lpstr>
      <vt:lpstr>PowerPoint 演示文稿</vt:lpstr>
      <vt:lpstr>PowerPoint 演示文稿</vt:lpstr>
      <vt:lpstr>PowerPoint 演示文稿</vt:lpstr>
      <vt:lpstr>PowerPoint 演示文稿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Code : Main</vt:lpstr>
      <vt:lpstr>Code : correlat();</vt:lpstr>
      <vt:lpstr>Code : CloseOrder();</vt:lpstr>
      <vt:lpstr>Code : BUY ();</vt:lpstr>
      <vt:lpstr>Code : SELL ();</vt:lpstr>
      <vt:lpstr>Code : CloseOder();</vt:lpstr>
      <vt:lpstr>Code : LineNotify ();</vt:lpstr>
      <vt:lpstr>Code : Call_LineNotify();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การทดลอง</vt:lpstr>
      <vt:lpstr>5. ผลการทดสอบ ชุดที่ 1 300 รูป 28x28 pixel RGB, Preprocess, Gray 32x32 pixel RGB, Preprocess, Gray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ผลการทดสอบ ชุดที่ 2 ตรง, ข้าง และกลับด้าน อย่างละ 128 รูป รวมทั้งหมด 384 รูป CNN, KNN, SVM, Tesseract AutoML, Anyline, Line, Azure, Vision ,Line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RMUTL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WindowsROOT</cp:lastModifiedBy>
  <cp:revision>538</cp:revision>
  <dcterms:created xsi:type="dcterms:W3CDTF">2014-06-16T04:52:00Z</dcterms:created>
  <dcterms:modified xsi:type="dcterms:W3CDTF">2020-02-12T07:07:23Z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